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7" r:id="rId12"/>
    <p:sldId id="266" r:id="rId1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19611 запитів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Аркуш1!$A$2:$A$9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Аркуш1!$B$2:$B$9</c:f>
              <c:numCache>
                <c:formatCode>General</c:formatCode>
                <c:ptCount val="8"/>
                <c:pt idx="0">
                  <c:v>2126</c:v>
                </c:pt>
                <c:pt idx="1">
                  <c:v>3655</c:v>
                </c:pt>
                <c:pt idx="2">
                  <c:v>2612</c:v>
                </c:pt>
                <c:pt idx="3">
                  <c:v>2359</c:v>
                </c:pt>
                <c:pt idx="4">
                  <c:v>2514</c:v>
                </c:pt>
                <c:pt idx="5">
                  <c:v>2632</c:v>
                </c:pt>
                <c:pt idx="6">
                  <c:v>2732</c:v>
                </c:pt>
                <c:pt idx="7">
                  <c:v>981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Фізичні особи 15146</a:t>
            </a:r>
            <a:endParaRPr lang="uk-UA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Аркуш1!$B$2:$B$9</c:f>
              <c:numCache>
                <c:formatCode>General</c:formatCode>
                <c:ptCount val="8"/>
                <c:pt idx="0">
                  <c:v>1567</c:v>
                </c:pt>
                <c:pt idx="1">
                  <c:v>2860</c:v>
                </c:pt>
                <c:pt idx="2">
                  <c:v>2116</c:v>
                </c:pt>
                <c:pt idx="3">
                  <c:v>1865</c:v>
                </c:pt>
                <c:pt idx="4">
                  <c:v>1931</c:v>
                </c:pt>
                <c:pt idx="5">
                  <c:v>1936</c:v>
                </c:pt>
                <c:pt idx="6">
                  <c:v>2061</c:v>
                </c:pt>
                <c:pt idx="7">
                  <c:v>810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1508976"/>
        <c:axId val="78177096"/>
      </c:barChart>
      <c:catAx>
        <c:axId val="12150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77096"/>
        <c:crosses val="autoZero"/>
        <c:auto val="1"/>
        <c:lblAlgn val="ctr"/>
        <c:lblOffset val="100"/>
        <c:noMultiLvlLbl val="0"/>
      </c:catAx>
      <c:valAx>
        <c:axId val="78177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2150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/>
              <a:t>Юридичні особи та </a:t>
            </a:r>
            <a:r>
              <a:rPr lang="uk-UA" dirty="0" smtClean="0"/>
              <a:t>ГО 3111</a:t>
            </a:r>
            <a:endParaRPr lang="uk-U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Юридичні особи та ГО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Аркуш1!$B$2:$B$9</c:f>
              <c:numCache>
                <c:formatCode>General</c:formatCode>
                <c:ptCount val="8"/>
                <c:pt idx="0">
                  <c:v>559</c:v>
                </c:pt>
                <c:pt idx="1">
                  <c:v>795</c:v>
                </c:pt>
                <c:pt idx="2">
                  <c:v>495</c:v>
                </c:pt>
                <c:pt idx="3">
                  <c:v>494</c:v>
                </c:pt>
                <c:pt idx="4">
                  <c:v>583</c:v>
                </c:pt>
                <c:pt idx="5">
                  <c:v>696</c:v>
                </c:pt>
                <c:pt idx="6">
                  <c:v>672</c:v>
                </c:pt>
                <c:pt idx="7">
                  <c:v>171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8173960"/>
        <c:axId val="78180232"/>
      </c:barChart>
      <c:catAx>
        <c:axId val="78173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80232"/>
        <c:crosses val="autoZero"/>
        <c:auto val="1"/>
        <c:lblAlgn val="ctr"/>
        <c:lblOffset val="100"/>
        <c:noMultiLvlLbl val="0"/>
      </c:catAx>
      <c:valAx>
        <c:axId val="78180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73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ЗМІ </a:t>
            </a:r>
          </a:p>
          <a:p>
            <a:pPr>
              <a:defRPr/>
            </a:pPr>
            <a:r>
              <a:rPr lang="uk-UA" dirty="0" smtClean="0"/>
              <a:t>2054</a:t>
            </a:r>
            <a:endParaRPr lang="uk-U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Аркуш1!$B$2:$B$9</c:f>
              <c:numCache>
                <c:formatCode>General</c:formatCode>
                <c:ptCount val="8"/>
                <c:pt idx="0">
                  <c:v>306</c:v>
                </c:pt>
                <c:pt idx="1">
                  <c:v>219</c:v>
                </c:pt>
                <c:pt idx="2">
                  <c:v>224</c:v>
                </c:pt>
                <c:pt idx="3">
                  <c:v>211</c:v>
                </c:pt>
                <c:pt idx="4">
                  <c:v>211</c:v>
                </c:pt>
                <c:pt idx="5">
                  <c:v>363</c:v>
                </c:pt>
                <c:pt idx="6">
                  <c:v>372</c:v>
                </c:pt>
                <c:pt idx="7">
                  <c:v>148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8174352"/>
        <c:axId val="78177488"/>
      </c:barChart>
      <c:catAx>
        <c:axId val="7817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77488"/>
        <c:crosses val="autoZero"/>
        <c:auto val="1"/>
        <c:lblAlgn val="ctr"/>
        <c:lblOffset val="100"/>
        <c:noMultiLvlLbl val="0"/>
      </c:catAx>
      <c:valAx>
        <c:axId val="7817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7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e-mail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Аркуш1!$B$2:$B$7</c:f>
              <c:numCache>
                <c:formatCode>General</c:formatCode>
                <c:ptCount val="6"/>
                <c:pt idx="0">
                  <c:v>1959</c:v>
                </c:pt>
                <c:pt idx="1">
                  <c:v>1600</c:v>
                </c:pt>
                <c:pt idx="2">
                  <c:v>1778</c:v>
                </c:pt>
                <c:pt idx="3">
                  <c:v>2000</c:v>
                </c:pt>
                <c:pt idx="4">
                  <c:v>1955</c:v>
                </c:pt>
                <c:pt idx="5">
                  <c:v>809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пошта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Аркуш1!$C$2:$C$7</c:f>
              <c:numCache>
                <c:formatCode>General</c:formatCode>
                <c:ptCount val="6"/>
                <c:pt idx="0">
                  <c:v>497</c:v>
                </c:pt>
                <c:pt idx="1">
                  <c:v>425</c:v>
                </c:pt>
                <c:pt idx="2">
                  <c:v>509</c:v>
                </c:pt>
                <c:pt idx="3">
                  <c:v>439</c:v>
                </c:pt>
                <c:pt idx="4">
                  <c:v>551</c:v>
                </c:pt>
                <c:pt idx="5">
                  <c:v>123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телефон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Аркуш1!$D$2:$D$7</c:f>
              <c:numCache>
                <c:formatCode>General</c:formatCode>
                <c:ptCount val="6"/>
                <c:pt idx="0">
                  <c:v>0</c:v>
                </c:pt>
                <c:pt idx="1">
                  <c:v>36</c:v>
                </c:pt>
                <c:pt idx="2">
                  <c:v>36</c:v>
                </c:pt>
                <c:pt idx="3">
                  <c:v>26</c:v>
                </c:pt>
                <c:pt idx="4">
                  <c:v>45</c:v>
                </c:pt>
                <c:pt idx="5">
                  <c:v>15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факс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Аркуш1!$E$2:$E$7</c:f>
              <c:numCache>
                <c:formatCode>General</c:formatCode>
                <c:ptCount val="6"/>
                <c:pt idx="0">
                  <c:v>0</c:v>
                </c:pt>
                <c:pt idx="1">
                  <c:v>14</c:v>
                </c:pt>
                <c:pt idx="2">
                  <c:v>3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Аркуш1!$F$1</c:f>
              <c:strCache>
                <c:ptCount val="1"/>
                <c:pt idx="0">
                  <c:v>особисто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Аркуш1!$F$2:$F$7</c:f>
              <c:numCache>
                <c:formatCode>General</c:formatCode>
                <c:ptCount val="6"/>
                <c:pt idx="0">
                  <c:v>0</c:v>
                </c:pt>
                <c:pt idx="1">
                  <c:v>61</c:v>
                </c:pt>
                <c:pt idx="2">
                  <c:v>188</c:v>
                </c:pt>
                <c:pt idx="3">
                  <c:v>166</c:v>
                </c:pt>
                <c:pt idx="4">
                  <c:v>176</c:v>
                </c:pt>
                <c:pt idx="5">
                  <c:v>34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8177880"/>
        <c:axId val="78178272"/>
      </c:barChart>
      <c:catAx>
        <c:axId val="78177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78272"/>
        <c:crosses val="autoZero"/>
        <c:auto val="1"/>
        <c:lblAlgn val="ctr"/>
        <c:lblOffset val="100"/>
        <c:noMultiLvlLbl val="0"/>
      </c:catAx>
      <c:valAx>
        <c:axId val="78178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77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Аркуш1!$A$2:$A$6</c:f>
              <c:strCache>
                <c:ptCount val="5"/>
                <c:pt idx="0">
                  <c:v>e-mail</c:v>
                </c:pt>
                <c:pt idx="1">
                  <c:v>пошта</c:v>
                </c:pt>
                <c:pt idx="2">
                  <c:v>телефон</c:v>
                </c:pt>
                <c:pt idx="3">
                  <c:v>факс</c:v>
                </c:pt>
                <c:pt idx="4">
                  <c:v>особисто</c:v>
                </c:pt>
              </c:strCache>
            </c:strRef>
          </c:cat>
          <c:val>
            <c:numRef>
              <c:f>Аркуш1!$B$2:$B$6</c:f>
              <c:numCache>
                <c:formatCode>General</c:formatCode>
                <c:ptCount val="5"/>
                <c:pt idx="0">
                  <c:v>10101</c:v>
                </c:pt>
                <c:pt idx="1">
                  <c:v>2542</c:v>
                </c:pt>
                <c:pt idx="2">
                  <c:v>158</c:v>
                </c:pt>
                <c:pt idx="3">
                  <c:v>23</c:v>
                </c:pt>
                <c:pt idx="4">
                  <c:v>625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Аркуш1!$A$2:$A$3</c:f>
              <c:strCache>
                <c:ptCount val="2"/>
                <c:pt idx="0">
                  <c:v>в межах компетенції</c:v>
                </c:pt>
                <c:pt idx="1">
                  <c:v>надіслано належному розпоряднику</c:v>
                </c:pt>
              </c:strCache>
            </c:strRef>
          </c:cat>
          <c:val>
            <c:numRef>
              <c:f>Аркуш1!$B$2:$B$3</c:f>
              <c:numCache>
                <c:formatCode>0.00%</c:formatCode>
                <c:ptCount val="2"/>
                <c:pt idx="0">
                  <c:v>0.68400000000000005</c:v>
                </c:pt>
                <c:pt idx="1">
                  <c:v>0.316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179448"/>
        <c:axId val="78173176"/>
      </c:barChart>
      <c:catAx>
        <c:axId val="78179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73176"/>
        <c:crosses val="autoZero"/>
        <c:auto val="1"/>
        <c:lblAlgn val="ctr"/>
        <c:lblOffset val="100"/>
        <c:noMultiLvlLbl val="0"/>
      </c:catAx>
      <c:valAx>
        <c:axId val="78173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79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строки розгляду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Аркуш1!$A$2:$A$3</c:f>
              <c:strCache>
                <c:ptCount val="2"/>
                <c:pt idx="0">
                  <c:v>1-3 дня</c:v>
                </c:pt>
                <c:pt idx="1">
                  <c:v>4-5 днів</c:v>
                </c:pt>
              </c:strCache>
            </c:strRef>
          </c:cat>
          <c:val>
            <c:numRef>
              <c:f>Аркуш1!$B$2:$B$3</c:f>
              <c:numCache>
                <c:formatCode>0.00%</c:formatCode>
                <c:ptCount val="2"/>
                <c:pt idx="0">
                  <c:v>0.27979999999999999</c:v>
                </c:pt>
                <c:pt idx="1">
                  <c:v>0.72019999999999995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72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0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36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2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3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92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36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73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32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69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514E1-39AD-47F4-9C8F-C9218D576239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E7798-5E15-4E43-B112-BFB607BA391E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6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про роботу Головного департаменту забезпечення доступу до публічної інформації Адміністрації Президента України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травня 2011 року – 30 квітня 2018 року</a:t>
            </a:r>
          </a:p>
        </p:txBody>
      </p:sp>
    </p:spTree>
    <p:extLst>
      <p:ext uri="{BB962C8B-B14F-4D97-AF65-F5344CB8AC3E}">
        <p14:creationId xmlns:p14="http://schemas.microsoft.com/office/powerpoint/2010/main" val="1107383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інформаційних запитів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5255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0598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інформаційних запитів</a:t>
            </a:r>
            <a:endParaRPr lang="uk-UA" sz="2800" dirty="0"/>
          </a:p>
        </p:txBody>
      </p:sp>
      <p:graphicFrame>
        <p:nvGraphicFramePr>
          <p:cNvPr id="7" name="Місце для вмісту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4607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6873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Рейтинги за результатами моніторингу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 результатами моніторингу забезпечення умов та безпосереднього доступу до публічної інформації у приміщенні розпорядника, який у 2017 році проводився громадськими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 у співпраці з Секретаріатом Уповноваженого ВРУ з прав людини за підтримки Програми розвитку ООН в Україні та проекту Ради Європи "Зміцнення свободи медіа та створення системи Суспільного мовлення в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 Адміністрація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України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посіла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ІІІ місце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рейтингу суб’єктів владних повноважень.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66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довідка про розгляд інформаційних запитів в Адміністрації Президента України</a:t>
            </a:r>
            <a:b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травня 2011 – 30 квітня 2018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цей період до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Головного департаменту забезпечення доступу до публічної інформації Адміністрації Президента України надійшло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19611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запитів: </a:t>
            </a:r>
          </a:p>
          <a:p>
            <a:pPr lvl="0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15146 (77,2%) – від фізичних осіб;</a:t>
            </a:r>
          </a:p>
          <a:p>
            <a:pPr lvl="0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4465 (22,8%)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від юридичних осіб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83665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довідка про розгляд інформаційних запитів в Адміністрації Президента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формою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надходження: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електронною поштою –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77,1%;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поштою –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17,5%;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– 1%;</a:t>
            </a: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факс – 0,1%;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 – 4,3%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69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кількість запитів за 7 років функціонування Закону України «Про доступ до публічної інформації»</a:t>
            </a:r>
            <a:b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 травня 2011 – 30 квітня 2018)</a:t>
            </a:r>
            <a:endParaRPr 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Місце для вмісту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5071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360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запитів на інформацію отриманих від запитувачів – фізичних осіб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Місце для вмісту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7562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111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запитів на інформацію отриманих від запитувачів –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 осіб та громадських організацій</a:t>
            </a:r>
            <a:endParaRPr lang="uk-UA" sz="2400" b="1" dirty="0"/>
          </a:p>
        </p:txBody>
      </p:sp>
      <p:graphicFrame>
        <p:nvGraphicFramePr>
          <p:cNvPr id="10" name="Місце для вмісту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2079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963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запитів на інформацію отриманих від з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асобів масової інформації</a:t>
            </a:r>
            <a:endParaRPr lang="uk-UA" sz="2400" dirty="0"/>
          </a:p>
        </p:txBody>
      </p:sp>
      <p:graphicFrame>
        <p:nvGraphicFramePr>
          <p:cNvPr id="24" name="Місце для вмісту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6788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044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Форма надходження інформаційних запитів за звітній період</a:t>
            </a:r>
            <a:endParaRPr lang="uk-UA" dirty="0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5813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5341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надходження запитів на інформацію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Місце для вмісту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7706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049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153</Words>
  <Application>Microsoft Office PowerPoint</Application>
  <PresentationFormat>Екран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Звіт про роботу Головного департаменту забезпечення доступу до публічної інформації Адміністрації Президента України</vt:lpstr>
      <vt:lpstr>Інформаційна довідка про розгляд інформаційних запитів в Адміністрації Президента України 10 травня 2011 – 30 квітня 2018</vt:lpstr>
      <vt:lpstr>Інформаційна довідка про розгляд інформаційних запитів в Адміністрації Президента України</vt:lpstr>
      <vt:lpstr>Загальна кількість запитів за 7 років функціонування Закону України «Про доступ до публічної інформації» (10 травня 2011 – 30 квітня 2018)</vt:lpstr>
      <vt:lpstr>Кількість запитів на інформацію отриманих від запитувачів – фізичних осіб</vt:lpstr>
      <vt:lpstr>Кількість запитів на інформацію отриманих від запитувачів – юридичних осіб та громадських організацій</vt:lpstr>
      <vt:lpstr>Кількість запитів на інформацію отриманих від засобів масової інформації</vt:lpstr>
      <vt:lpstr>Форма надходження інформаційних запитів за звітній період</vt:lpstr>
      <vt:lpstr>Форма надходження запитів на інформацію</vt:lpstr>
      <vt:lpstr>Опрацювання інформаційних запитів</vt:lpstr>
      <vt:lpstr>Опрацювання інформаційних запитів</vt:lpstr>
      <vt:lpstr>Рейтинги за результатами моніторингу та оцінки</vt:lpstr>
    </vt:vector>
  </TitlesOfParts>
  <Company>OSCE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Електронне декларування</dc:title>
  <dc:creator>Igor Tkachenko</dc:creator>
  <cp:lastModifiedBy>Пудченко Віталій Петрович</cp:lastModifiedBy>
  <cp:revision>58</cp:revision>
  <cp:lastPrinted>2018-05-08T11:15:06Z</cp:lastPrinted>
  <dcterms:created xsi:type="dcterms:W3CDTF">2018-03-20T10:07:20Z</dcterms:created>
  <dcterms:modified xsi:type="dcterms:W3CDTF">2018-05-10T13:09:02Z</dcterms:modified>
</cp:coreProperties>
</file>